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8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6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4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3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3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8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6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1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2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5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248A6-EC20-4069-A0E9-47419FEE70C0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8D7B-A17F-40AB-8ECB-1768EDB2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4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Raid </a:t>
            </a:r>
            <a:r>
              <a:rPr lang="en-US" dirty="0"/>
              <a:t>Slides</a:t>
            </a:r>
          </a:p>
        </p:txBody>
      </p:sp>
      <p:grpSp>
        <p:nvGrpSpPr>
          <p:cNvPr id="27684" name="Group 36"/>
          <p:cNvGrpSpPr>
            <a:grpSpLocks/>
          </p:cNvGrpSpPr>
          <p:nvPr/>
        </p:nvGrpSpPr>
        <p:grpSpPr bwMode="auto">
          <a:xfrm>
            <a:off x="2486025" y="419100"/>
            <a:ext cx="6748710" cy="5353050"/>
            <a:chOff x="459" y="264"/>
            <a:chExt cx="4397" cy="3564"/>
          </a:xfrm>
        </p:grpSpPr>
        <p:sp>
          <p:nvSpPr>
            <p:cNvPr id="27677" name="Freeform 29"/>
            <p:cNvSpPr>
              <a:spLocks/>
            </p:cNvSpPr>
            <p:nvPr/>
          </p:nvSpPr>
          <p:spPr bwMode="auto">
            <a:xfrm>
              <a:off x="459" y="2032"/>
              <a:ext cx="1303" cy="1484"/>
            </a:xfrm>
            <a:custGeom>
              <a:avLst/>
              <a:gdLst>
                <a:gd name="T0" fmla="*/ 1443 w 1443"/>
                <a:gd name="T1" fmla="*/ 0 h 1636"/>
                <a:gd name="T2" fmla="*/ 154 w 1443"/>
                <a:gd name="T3" fmla="*/ 530 h 1636"/>
                <a:gd name="T4" fmla="*/ 519 w 1443"/>
                <a:gd name="T5" fmla="*/ 1636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3" h="1636">
                  <a:moveTo>
                    <a:pt x="1443" y="0"/>
                  </a:moveTo>
                  <a:cubicBezTo>
                    <a:pt x="875" y="128"/>
                    <a:pt x="308" y="257"/>
                    <a:pt x="154" y="530"/>
                  </a:cubicBezTo>
                  <a:cubicBezTo>
                    <a:pt x="0" y="803"/>
                    <a:pt x="458" y="1452"/>
                    <a:pt x="519" y="163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1328" y="264"/>
              <a:ext cx="920" cy="5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New Algorithm</a:t>
              </a:r>
            </a:p>
          </p:txBody>
        </p:sp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3361" y="269"/>
              <a:ext cx="1411" cy="5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Concurrency</a:t>
              </a:r>
            </a:p>
            <a:p>
              <a:pPr algn="ctr"/>
              <a:r>
                <a:rPr lang="en-US" sz="1600"/>
                <a:t>Control</a:t>
              </a:r>
            </a:p>
            <a:p>
              <a:pPr algn="ctr"/>
              <a:r>
                <a:rPr lang="en-US" sz="1600"/>
                <a:t>Algorithm</a:t>
              </a: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1755" y="1328"/>
              <a:ext cx="1934" cy="10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290513" indent="-290513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/>
                <a:t>             </a:t>
              </a:r>
              <a:r>
                <a:rPr lang="en-US" sz="1600"/>
                <a:t>Causal Model</a:t>
              </a:r>
            </a:p>
            <a:p>
              <a:pPr>
                <a:buFontTx/>
                <a:buChar char="•"/>
              </a:pPr>
              <a:r>
                <a:rPr lang="en-US" sz="1600"/>
                <a:t>Events</a:t>
              </a:r>
            </a:p>
            <a:p>
              <a:pPr>
                <a:buFontTx/>
                <a:buChar char="•"/>
              </a:pPr>
              <a:r>
                <a:rPr lang="en-US" sz="1600"/>
                <a:t>Causal Relationships</a:t>
              </a:r>
            </a:p>
            <a:p>
              <a:pPr>
                <a:buFontTx/>
                <a:buChar char="•"/>
              </a:pPr>
              <a:r>
                <a:rPr lang="en-US" sz="1600"/>
                <a:t>Causal Graph</a:t>
              </a:r>
            </a:p>
            <a:p>
              <a:pPr>
                <a:buFontTx/>
                <a:buChar char="•"/>
              </a:pPr>
              <a:r>
                <a:rPr lang="en-US" sz="1600"/>
                <a:t>Scheduler Graph</a:t>
              </a:r>
            </a:p>
            <a:p>
              <a:pPr>
                <a:buFontTx/>
                <a:buChar char="•"/>
              </a:pPr>
              <a:r>
                <a:rPr lang="en-US" sz="1600"/>
                <a:t>Transaction Graph</a:t>
              </a:r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 flipH="1">
              <a:off x="2902" y="815"/>
              <a:ext cx="1213" cy="5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>
              <a:off x="2248" y="538"/>
              <a:ext cx="11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7" name="Oval 9"/>
            <p:cNvSpPr>
              <a:spLocks noChangeArrowheads="1"/>
            </p:cNvSpPr>
            <p:nvPr/>
          </p:nvSpPr>
          <p:spPr bwMode="auto">
            <a:xfrm>
              <a:off x="1460" y="2546"/>
              <a:ext cx="887" cy="29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correctness</a:t>
              </a:r>
            </a:p>
          </p:txBody>
        </p:sp>
        <p:sp>
          <p:nvSpPr>
            <p:cNvPr id="27658" name="Oval 10"/>
            <p:cNvSpPr>
              <a:spLocks noChangeArrowheads="1"/>
            </p:cNvSpPr>
            <p:nvPr/>
          </p:nvSpPr>
          <p:spPr bwMode="auto">
            <a:xfrm>
              <a:off x="2474" y="2546"/>
              <a:ext cx="887" cy="29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correctness</a:t>
              </a:r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 flipH="1">
              <a:off x="1919" y="2381"/>
              <a:ext cx="164" cy="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2738" y="2381"/>
              <a:ext cx="164" cy="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>
              <a:off x="936" y="3104"/>
              <a:ext cx="1048" cy="7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Classes of</a:t>
              </a:r>
            </a:p>
            <a:p>
              <a:pPr algn="ctr"/>
              <a:r>
                <a:rPr lang="en-US" sz="1600"/>
                <a:t>Serializability</a:t>
              </a:r>
            </a:p>
            <a:p>
              <a:pPr algn="ctr"/>
              <a:endParaRPr lang="en-US" sz="1600"/>
            </a:p>
            <a:p>
              <a:pPr algn="ctr"/>
              <a:r>
                <a:rPr lang="en-US" sz="1600"/>
                <a:t>(Research task 2)</a:t>
              </a:r>
            </a:p>
          </p:txBody>
        </p:sp>
        <p:sp>
          <p:nvSpPr>
            <p:cNvPr id="27663" name="Rectangle 15"/>
            <p:cNvSpPr>
              <a:spLocks noChangeArrowheads="1"/>
            </p:cNvSpPr>
            <p:nvPr/>
          </p:nvSpPr>
          <p:spPr bwMode="auto">
            <a:xfrm>
              <a:off x="2641" y="3104"/>
              <a:ext cx="1703" cy="7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Response-time &amp; throughput</a:t>
              </a:r>
            </a:p>
            <a:p>
              <a:pPr algn="ctr"/>
              <a:endParaRPr lang="en-US" sz="1600"/>
            </a:p>
            <a:p>
              <a:pPr algn="ctr"/>
              <a:r>
                <a:rPr lang="en-US" sz="1600"/>
                <a:t>(Simulation and Analysis)</a:t>
              </a:r>
            </a:p>
          </p:txBody>
        </p:sp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 flipH="1">
              <a:off x="1460" y="2841"/>
              <a:ext cx="295" cy="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Line 17"/>
            <p:cNvSpPr>
              <a:spLocks noChangeShapeType="1"/>
            </p:cNvSpPr>
            <p:nvPr/>
          </p:nvSpPr>
          <p:spPr bwMode="auto">
            <a:xfrm flipH="1">
              <a:off x="1712" y="2817"/>
              <a:ext cx="928" cy="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>
              <a:off x="2902" y="2841"/>
              <a:ext cx="787" cy="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Text Box 19"/>
            <p:cNvSpPr txBox="1">
              <a:spLocks noChangeArrowheads="1"/>
            </p:cNvSpPr>
            <p:nvPr/>
          </p:nvSpPr>
          <p:spPr bwMode="auto">
            <a:xfrm>
              <a:off x="679" y="2469"/>
              <a:ext cx="5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(Research</a:t>
              </a:r>
            </a:p>
            <a:p>
              <a:r>
                <a:rPr lang="en-US" sz="1200"/>
                <a:t>Task 6)</a:t>
              </a:r>
            </a:p>
          </p:txBody>
        </p:sp>
        <p:sp>
          <p:nvSpPr>
            <p:cNvPr id="27668" name="Text Box 20"/>
            <p:cNvSpPr txBox="1">
              <a:spLocks noChangeArrowheads="1"/>
            </p:cNvSpPr>
            <p:nvPr/>
          </p:nvSpPr>
          <p:spPr bwMode="auto">
            <a:xfrm>
              <a:off x="1078" y="2765"/>
              <a:ext cx="5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(Research</a:t>
              </a:r>
            </a:p>
            <a:p>
              <a:r>
                <a:rPr lang="en-US" sz="1200"/>
                <a:t>Task 3)</a:t>
              </a:r>
            </a:p>
          </p:txBody>
        </p:sp>
        <p:sp>
          <p:nvSpPr>
            <p:cNvPr id="27669" name="Text Box 21"/>
            <p:cNvSpPr txBox="1">
              <a:spLocks noChangeArrowheads="1"/>
            </p:cNvSpPr>
            <p:nvPr/>
          </p:nvSpPr>
          <p:spPr bwMode="auto">
            <a:xfrm>
              <a:off x="2047" y="2970"/>
              <a:ext cx="5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(Research</a:t>
              </a:r>
            </a:p>
            <a:p>
              <a:r>
                <a:rPr lang="en-US" sz="1200"/>
                <a:t>Task 4)</a:t>
              </a:r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3361" y="2728"/>
              <a:ext cx="5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(Research</a:t>
              </a:r>
            </a:p>
            <a:p>
              <a:r>
                <a:rPr lang="en-US" sz="1200"/>
                <a:t>Task 5)</a:t>
              </a:r>
            </a:p>
          </p:txBody>
        </p:sp>
        <p:sp>
          <p:nvSpPr>
            <p:cNvPr id="27671" name="Text Box 23"/>
            <p:cNvSpPr txBox="1">
              <a:spLocks noChangeArrowheads="1"/>
            </p:cNvSpPr>
            <p:nvPr/>
          </p:nvSpPr>
          <p:spPr bwMode="auto">
            <a:xfrm>
              <a:off x="902" y="1382"/>
              <a:ext cx="5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(Research</a:t>
              </a:r>
            </a:p>
            <a:p>
              <a:r>
                <a:rPr lang="en-US" sz="1200"/>
                <a:t>Task 7)</a:t>
              </a:r>
            </a:p>
          </p:txBody>
        </p:sp>
        <p:sp>
          <p:nvSpPr>
            <p:cNvPr id="27672" name="Text Box 24"/>
            <p:cNvSpPr txBox="1">
              <a:spLocks noChangeArrowheads="1"/>
            </p:cNvSpPr>
            <p:nvPr/>
          </p:nvSpPr>
          <p:spPr bwMode="auto">
            <a:xfrm>
              <a:off x="3759" y="1026"/>
              <a:ext cx="822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(Research Task 1)</a:t>
              </a:r>
            </a:p>
          </p:txBody>
        </p:sp>
        <p:sp>
          <p:nvSpPr>
            <p:cNvPr id="27673" name="Arc 25"/>
            <p:cNvSpPr>
              <a:spLocks/>
            </p:cNvSpPr>
            <p:nvPr/>
          </p:nvSpPr>
          <p:spPr bwMode="auto">
            <a:xfrm flipH="1" flipV="1">
              <a:off x="1631" y="813"/>
              <a:ext cx="116" cy="105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Text Box 30"/>
            <p:cNvSpPr txBox="1">
              <a:spLocks noChangeArrowheads="1"/>
            </p:cNvSpPr>
            <p:nvPr/>
          </p:nvSpPr>
          <p:spPr bwMode="auto">
            <a:xfrm>
              <a:off x="3957" y="1223"/>
              <a:ext cx="899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Specification</a:t>
              </a:r>
            </a:p>
          </p:txBody>
        </p:sp>
        <p:sp>
          <p:nvSpPr>
            <p:cNvPr id="27679" name="Text Box 31"/>
            <p:cNvSpPr txBox="1">
              <a:spLocks noChangeArrowheads="1"/>
            </p:cNvSpPr>
            <p:nvPr/>
          </p:nvSpPr>
          <p:spPr bwMode="auto">
            <a:xfrm>
              <a:off x="2189" y="2355"/>
              <a:ext cx="556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Analysis</a:t>
              </a:r>
            </a:p>
          </p:txBody>
        </p:sp>
        <p:sp>
          <p:nvSpPr>
            <p:cNvPr id="27680" name="Text Box 32"/>
            <p:cNvSpPr txBox="1">
              <a:spLocks noChangeArrowheads="1"/>
            </p:cNvSpPr>
            <p:nvPr/>
          </p:nvSpPr>
          <p:spPr bwMode="auto">
            <a:xfrm rot="20392674">
              <a:off x="783" y="1985"/>
              <a:ext cx="771" cy="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Analysis of</a:t>
              </a:r>
            </a:p>
            <a:p>
              <a:r>
                <a:rPr lang="en-US"/>
                <a:t>classes</a:t>
              </a:r>
            </a:p>
          </p:txBody>
        </p:sp>
      </p:grp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4030663" y="5988050"/>
            <a:ext cx="29877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Concurrency control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26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Department of Computer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BB-User</dc:creator>
  <cp:lastModifiedBy>BB-User</cp:lastModifiedBy>
  <cp:revision>1</cp:revision>
  <dcterms:created xsi:type="dcterms:W3CDTF">2016-01-13T21:36:34Z</dcterms:created>
  <dcterms:modified xsi:type="dcterms:W3CDTF">2016-01-13T21:37:00Z</dcterms:modified>
</cp:coreProperties>
</file>